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104" d="100"/>
          <a:sy n="104" d="100"/>
        </p:scale>
        <p:origin x="58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1D6E3-354E-E647-E881-45EFCFA330A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DE691C9-D4A8-D15A-2210-E94DE005E2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FAC7E7C-88C7-DB8B-66BB-3980776325BB}"/>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B493D833-3BD0-5C7F-5150-F448F807B6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F2BF9-683A-F415-B5A1-A5F4483C6E77}"/>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4288198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AD6A72-CBD6-47AA-F0F2-DEE0822F798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254A07-315D-1C0D-F3FF-4A862F5CE67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3ADE69-1AED-6896-B31C-B2B2D28BA02E}"/>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CAD6A8AB-5ACE-ACA5-C471-3078A3BADE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81DFB2-8905-01DB-73A6-6CA80F140533}"/>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156770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36AF0BC-2910-1CD7-6E12-BA3B69260FE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58B7BE6-40A6-3ECE-BDC1-B45A758A907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BC4D7D-6D35-E268-AE87-E11A5722035D}"/>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B88CBDBC-E82A-3B43-2ACC-873D438177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E5FF19-010D-3F9A-4DC0-ED7DF532B0C1}"/>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141492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4AE90C-8316-719A-4D21-B50E31835EA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86E3E4-022F-8FA8-3177-34D6D1336A3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1FE799-B3A8-12DD-2CD2-092EF419C447}"/>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298F31FD-6C93-908A-8CC4-123219793B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51D9CD-5CE9-CAD2-7C55-01CC54776B89}"/>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57614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A98C5-E716-F123-F66A-0B9607516F5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A949B6-E53D-2AF6-D857-318D35D57E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7E0DD6-9DC6-C151-3C4D-6AB3AAFBDF1E}"/>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83A22BC0-8156-9180-02A2-65500DEAF8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92B4D23-E6A4-C9B0-D2F4-4369BF56F24F}"/>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261389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18311E-F61F-A284-7967-30FC3C3986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628127-37AF-1F8D-8AC7-4E3E3C33452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9C274BC-AA29-1930-0724-88C891EBCB7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AB1508A-4486-2292-5F86-DEB5F153895A}"/>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6" name="フッター プレースホルダー 5">
            <a:extLst>
              <a:ext uri="{FF2B5EF4-FFF2-40B4-BE49-F238E27FC236}">
                <a16:creationId xmlns:a16="http://schemas.microsoft.com/office/drawing/2014/main" id="{958A1DE9-71F4-550C-224C-3D2A2E364EF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08512B-7591-0D42-3E52-291F80BC4B1F}"/>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129409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1D7FEB-FD33-2EC9-3593-66803EBE4E7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4A6BFF-6DA5-0316-D191-34142D2A24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B22607E-4A24-3D72-6066-7057DFDFEC3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A20103C-4AA5-F576-36CB-688EEEB66C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83A65E7-4840-174E-82B6-DC62E1CA7CD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126B56-3588-9E53-06AF-0F3F3908B12B}"/>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8" name="フッター プレースホルダー 7">
            <a:extLst>
              <a:ext uri="{FF2B5EF4-FFF2-40B4-BE49-F238E27FC236}">
                <a16:creationId xmlns:a16="http://schemas.microsoft.com/office/drawing/2014/main" id="{029FBDBC-ABCA-3F15-CD94-BF2730A0B98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51D252-950B-77ED-2B42-74E9053AE72B}"/>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3144654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E97FAB-7B44-9EF9-0C59-AAF2164A948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CAAFC4-C6DA-0AD1-AEA7-873EBC52421D}"/>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4" name="フッター プレースホルダー 3">
            <a:extLst>
              <a:ext uri="{FF2B5EF4-FFF2-40B4-BE49-F238E27FC236}">
                <a16:creationId xmlns:a16="http://schemas.microsoft.com/office/drawing/2014/main" id="{5AA829A4-1381-F97E-62AF-5ABF04366AB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3ABF983-4C17-97AB-8A37-E062B5379992}"/>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86597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139A098-138E-D3C3-6FFB-54280E8EF954}"/>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3" name="フッター プレースホルダー 2">
            <a:extLst>
              <a:ext uri="{FF2B5EF4-FFF2-40B4-BE49-F238E27FC236}">
                <a16:creationId xmlns:a16="http://schemas.microsoft.com/office/drawing/2014/main" id="{EE07C69B-5108-0C5E-C829-C335BE59D6E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FCA988B-B047-962A-5DCA-1302200B8602}"/>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75771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B50C5-CA26-95BE-FBAC-862ACD57A3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0606D5-6807-7C1F-E420-9D64B93580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076E32D-8F0D-3617-E289-B954DFE8E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90BD68B-9B33-B4DC-2A31-D5AC85DDC083}"/>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6" name="フッター プレースホルダー 5">
            <a:extLst>
              <a:ext uri="{FF2B5EF4-FFF2-40B4-BE49-F238E27FC236}">
                <a16:creationId xmlns:a16="http://schemas.microsoft.com/office/drawing/2014/main" id="{712A94DF-8B01-BC45-1F7C-1B853797B5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DFCBB8-E37B-E2C6-39DA-30BFE6250607}"/>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173607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C884F2-AAE6-914A-336F-6101F6C82E5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EB9B2C2-7029-0CF0-FAA8-7C16B8345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D59CCB6-284E-3FF3-FCA0-DD64BFCE7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DE2F11-4BAB-CCE3-9459-4E941D3D283A}"/>
              </a:ext>
            </a:extLst>
          </p:cNvPr>
          <p:cNvSpPr>
            <a:spLocks noGrp="1"/>
          </p:cNvSpPr>
          <p:nvPr>
            <p:ph type="dt" sz="half" idx="10"/>
          </p:nvPr>
        </p:nvSpPr>
        <p:spPr/>
        <p:txBody>
          <a:bodyPr/>
          <a:lstStyle/>
          <a:p>
            <a:fld id="{D774E059-9943-4546-A965-39C3906CEA3A}" type="datetimeFigureOut">
              <a:rPr kumimoji="1" lang="ja-JP" altLang="en-US" smtClean="0"/>
              <a:t>2024/5/31</a:t>
            </a:fld>
            <a:endParaRPr kumimoji="1" lang="ja-JP" altLang="en-US"/>
          </a:p>
        </p:txBody>
      </p:sp>
      <p:sp>
        <p:nvSpPr>
          <p:cNvPr id="6" name="フッター プレースホルダー 5">
            <a:extLst>
              <a:ext uri="{FF2B5EF4-FFF2-40B4-BE49-F238E27FC236}">
                <a16:creationId xmlns:a16="http://schemas.microsoft.com/office/drawing/2014/main" id="{3F5299D1-1643-0B50-B90B-D3AEB2FD3A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BA0CA36-1D96-B6E5-7DB0-A578022C551C}"/>
              </a:ext>
            </a:extLst>
          </p:cNvPr>
          <p:cNvSpPr>
            <a:spLocks noGrp="1"/>
          </p:cNvSpPr>
          <p:nvPr>
            <p:ph type="sldNum" sz="quarter" idx="12"/>
          </p:nvPr>
        </p:nvSpPr>
        <p:spPr/>
        <p:txBody>
          <a:body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3591002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0C1B23-8BA2-03C5-83DA-79D4DD1FB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26A99DA-E13F-FAD8-FF69-575895B098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DFC18F-E609-E9EE-307C-8E4BD56C6E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74E059-9943-4546-A965-39C3906CEA3A}" type="datetimeFigureOut">
              <a:rPr kumimoji="1" lang="ja-JP" altLang="en-US" smtClean="0"/>
              <a:t>2024/5/31</a:t>
            </a:fld>
            <a:endParaRPr kumimoji="1" lang="ja-JP" altLang="en-US"/>
          </a:p>
        </p:txBody>
      </p:sp>
      <p:sp>
        <p:nvSpPr>
          <p:cNvPr id="5" name="フッター プレースホルダー 4">
            <a:extLst>
              <a:ext uri="{FF2B5EF4-FFF2-40B4-BE49-F238E27FC236}">
                <a16:creationId xmlns:a16="http://schemas.microsoft.com/office/drawing/2014/main" id="{7602F0D2-447D-95CD-463E-01CFAD3C40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220E8FA-3494-D5BB-D49F-111FBF9544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0695B1-D633-4F12-B906-2602FCE55707}" type="slidenum">
              <a:rPr kumimoji="1" lang="ja-JP" altLang="en-US" smtClean="0"/>
              <a:t>‹#›</a:t>
            </a:fld>
            <a:endParaRPr kumimoji="1" lang="ja-JP" altLang="en-US"/>
          </a:p>
        </p:txBody>
      </p:sp>
    </p:spTree>
    <p:extLst>
      <p:ext uri="{BB962C8B-B14F-4D97-AF65-F5344CB8AC3E}">
        <p14:creationId xmlns:p14="http://schemas.microsoft.com/office/powerpoint/2010/main" val="25127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F17BC5-12F1-EFFB-4BC9-96FEBBAE4809}"/>
              </a:ext>
            </a:extLst>
          </p:cNvPr>
          <p:cNvSpPr>
            <a:spLocks noGrp="1"/>
          </p:cNvSpPr>
          <p:nvPr>
            <p:ph type="ctrTitle"/>
          </p:nvPr>
        </p:nvSpPr>
        <p:spPr>
          <a:xfrm>
            <a:off x="0" y="457200"/>
            <a:ext cx="12192000" cy="868362"/>
          </a:xfrm>
          <a:solidFill>
            <a:schemeClr val="accent1">
              <a:lumMod val="20000"/>
              <a:lumOff val="80000"/>
            </a:schemeClr>
          </a:solidFill>
        </p:spPr>
        <p:txBody>
          <a:bodyPr>
            <a:normAutofit/>
          </a:bodyPr>
          <a:lstStyle/>
          <a:p>
            <a:r>
              <a:rPr kumimoji="1" lang="ja-JP" altLang="en-US" sz="3200" dirty="0">
                <a:latin typeface="BIZ UDPゴシック" panose="020B0400000000000000" pitchFamily="50" charset="-128"/>
                <a:ea typeface="BIZ UDPゴシック" panose="020B0400000000000000" pitchFamily="50" charset="-128"/>
              </a:rPr>
              <a:t>投薬についての当院からのお知らせ</a:t>
            </a:r>
          </a:p>
        </p:txBody>
      </p:sp>
      <p:sp>
        <p:nvSpPr>
          <p:cNvPr id="3" name="字幕 2">
            <a:extLst>
              <a:ext uri="{FF2B5EF4-FFF2-40B4-BE49-F238E27FC236}">
                <a16:creationId xmlns:a16="http://schemas.microsoft.com/office/drawing/2014/main" id="{2DB2AA25-F02A-CED5-743E-5C998DEA8FD7}"/>
              </a:ext>
            </a:extLst>
          </p:cNvPr>
          <p:cNvSpPr>
            <a:spLocks noGrp="1"/>
          </p:cNvSpPr>
          <p:nvPr>
            <p:ph type="subTitle" idx="1"/>
          </p:nvPr>
        </p:nvSpPr>
        <p:spPr>
          <a:xfrm>
            <a:off x="1282700" y="1684338"/>
            <a:ext cx="9144000" cy="3179762"/>
          </a:xfrm>
        </p:spPr>
        <p:txBody>
          <a:bodyPr>
            <a:normAutofit/>
          </a:bodyPr>
          <a:lstStyle/>
          <a:p>
            <a:pPr algn="l"/>
            <a:r>
              <a:rPr kumimoji="1" lang="ja-JP" altLang="en-US" dirty="0"/>
              <a:t>当院では、患者さんの状態に応じ、</a:t>
            </a:r>
            <a:endParaRPr kumimoji="1" lang="en-US" altLang="ja-JP" dirty="0"/>
          </a:p>
          <a:p>
            <a:pPr algn="l"/>
            <a:r>
              <a:rPr kumimoji="1" lang="ja-JP" altLang="en-US" dirty="0"/>
              <a:t>　・２８日以上の長期処方を行うこと</a:t>
            </a:r>
            <a:endParaRPr kumimoji="1" lang="en-US" altLang="ja-JP" dirty="0"/>
          </a:p>
          <a:p>
            <a:pPr algn="l"/>
            <a:r>
              <a:rPr kumimoji="1" lang="ja-JP" altLang="en-US" dirty="0"/>
              <a:t>　・リフィル処方せんを発行すること</a:t>
            </a:r>
            <a:endParaRPr kumimoji="1" lang="en-US" altLang="ja-JP" dirty="0"/>
          </a:p>
          <a:p>
            <a:pPr algn="l"/>
            <a:r>
              <a:rPr kumimoji="1" lang="ja-JP" altLang="en-US" dirty="0"/>
              <a:t>のいずれも対応も可能です。</a:t>
            </a:r>
            <a:endParaRPr kumimoji="1" lang="en-US" altLang="ja-JP" dirty="0"/>
          </a:p>
          <a:p>
            <a:pPr algn="l"/>
            <a:endParaRPr kumimoji="1" lang="en-US" altLang="ja-JP" dirty="0"/>
          </a:p>
          <a:p>
            <a:pPr algn="l"/>
            <a:r>
              <a:rPr kumimoji="1" lang="en-US" altLang="ja-JP" dirty="0"/>
              <a:t>※</a:t>
            </a:r>
            <a:r>
              <a:rPr kumimoji="1" lang="ja-JP" altLang="en-US" dirty="0"/>
              <a:t>　なお、長期処方やリフィル処方せんの交付が対応可能かは、</a:t>
            </a:r>
            <a:endParaRPr kumimoji="1" lang="en-US" altLang="ja-JP" dirty="0"/>
          </a:p>
          <a:p>
            <a:pPr algn="l"/>
            <a:r>
              <a:rPr kumimoji="1" lang="ja-JP" altLang="en-US" dirty="0"/>
              <a:t>　患者さんの病状に応じて、担当医が判断いたします。</a:t>
            </a:r>
          </a:p>
        </p:txBody>
      </p:sp>
      <p:sp>
        <p:nvSpPr>
          <p:cNvPr id="4" name="字幕 2">
            <a:extLst>
              <a:ext uri="{FF2B5EF4-FFF2-40B4-BE49-F238E27FC236}">
                <a16:creationId xmlns:a16="http://schemas.microsoft.com/office/drawing/2014/main" id="{A4327666-F31C-BDD6-7415-67CE11A26095}"/>
              </a:ext>
            </a:extLst>
          </p:cNvPr>
          <p:cNvSpPr txBox="1">
            <a:spLocks/>
          </p:cNvSpPr>
          <p:nvPr/>
        </p:nvSpPr>
        <p:spPr>
          <a:xfrm>
            <a:off x="9372600" y="5765800"/>
            <a:ext cx="2552700" cy="635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t>○○医院</a:t>
            </a:r>
            <a:endParaRPr lang="en-US" altLang="ja-JP" dirty="0"/>
          </a:p>
        </p:txBody>
      </p:sp>
      <p:sp>
        <p:nvSpPr>
          <p:cNvPr id="5" name="字幕 2">
            <a:extLst>
              <a:ext uri="{FF2B5EF4-FFF2-40B4-BE49-F238E27FC236}">
                <a16:creationId xmlns:a16="http://schemas.microsoft.com/office/drawing/2014/main" id="{C2641ECB-4A08-4A78-49BE-B9FA280C6340}"/>
              </a:ext>
            </a:extLst>
          </p:cNvPr>
          <p:cNvSpPr txBox="1">
            <a:spLocks/>
          </p:cNvSpPr>
          <p:nvPr/>
        </p:nvSpPr>
        <p:spPr>
          <a:xfrm>
            <a:off x="1865322" y="4877978"/>
            <a:ext cx="6867071" cy="1027199"/>
          </a:xfrm>
          <a:prstGeom prst="rect">
            <a:avLst/>
          </a:prstGeom>
          <a:ln>
            <a:solidFill>
              <a:schemeClr val="tx1"/>
            </a:solidFill>
            <a:prstDash val="dash"/>
          </a:ln>
        </p:spPr>
        <p:txBody>
          <a:bodyPr vert="horz" lIns="91440" tIns="45720" rIns="91440" bIns="45720" rtlCol="0" anchor="ctr" anchorCtr="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20000"/>
              </a:lnSpc>
              <a:spcBef>
                <a:spcPts val="0"/>
              </a:spcBef>
            </a:pPr>
            <a:r>
              <a:rPr lang="en-US" altLang="ja-JP" sz="1400" dirty="0"/>
              <a:t>【</a:t>
            </a:r>
            <a:r>
              <a:rPr lang="ja-JP" altLang="en-US" sz="1400" dirty="0"/>
              <a:t>参考</a:t>
            </a:r>
            <a:r>
              <a:rPr lang="en-US" altLang="ja-JP" sz="1400" dirty="0"/>
              <a:t>】</a:t>
            </a:r>
            <a:r>
              <a:rPr lang="ja-JP" altLang="en-US" sz="1400" dirty="0"/>
              <a:t>保険医療機関及び保険医療養担当規則（厚生労働省令）</a:t>
            </a:r>
            <a:endParaRPr lang="en-US" altLang="ja-JP" sz="1400" dirty="0"/>
          </a:p>
          <a:p>
            <a:pPr algn="l">
              <a:lnSpc>
                <a:spcPct val="120000"/>
              </a:lnSpc>
              <a:spcBef>
                <a:spcPts val="0"/>
              </a:spcBef>
            </a:pPr>
            <a:r>
              <a:rPr lang="ja-JP" altLang="en-US" sz="1400" dirty="0"/>
              <a:t>第</a:t>
            </a:r>
            <a:r>
              <a:rPr lang="en-US" altLang="ja-JP" sz="1400" dirty="0"/>
              <a:t>20</a:t>
            </a:r>
            <a:r>
              <a:rPr lang="ja-JP" altLang="en-US" sz="1400" dirty="0"/>
              <a:t>条第２号 投薬</a:t>
            </a:r>
            <a:endParaRPr lang="en-US" altLang="ja-JP" sz="1400" dirty="0"/>
          </a:p>
          <a:p>
            <a:pPr algn="l">
              <a:lnSpc>
                <a:spcPct val="120000"/>
              </a:lnSpc>
              <a:spcBef>
                <a:spcPts val="0"/>
              </a:spcBef>
            </a:pPr>
            <a:r>
              <a:rPr lang="ja-JP" altLang="en-US" sz="1400" dirty="0"/>
              <a:t>ヘ　投薬量は、予見することができる必要期間に従ったものでなければならない。この場合にお　</a:t>
            </a:r>
            <a:endParaRPr lang="en-US" altLang="ja-JP" sz="1400" dirty="0"/>
          </a:p>
          <a:p>
            <a:pPr algn="l">
              <a:lnSpc>
                <a:spcPct val="120000"/>
              </a:lnSpc>
              <a:spcBef>
                <a:spcPts val="0"/>
              </a:spcBef>
            </a:pPr>
            <a:r>
              <a:rPr lang="en-US" altLang="ja-JP" sz="1400" dirty="0"/>
              <a:t>    </a:t>
            </a:r>
            <a:r>
              <a:rPr lang="ja-JP" altLang="en-US" sz="1400" dirty="0"/>
              <a:t>いて、厚生労働大臣が定める内服薬及び外用薬については当該厚生労働大臣が定める内服薬及</a:t>
            </a:r>
            <a:endParaRPr lang="en-US" altLang="ja-JP" sz="1400" dirty="0"/>
          </a:p>
          <a:p>
            <a:pPr algn="l">
              <a:lnSpc>
                <a:spcPct val="120000"/>
              </a:lnSpc>
              <a:spcBef>
                <a:spcPts val="0"/>
              </a:spcBef>
            </a:pPr>
            <a:r>
              <a:rPr lang="en-US" altLang="ja-JP" sz="1400" dirty="0"/>
              <a:t>    </a:t>
            </a:r>
            <a:r>
              <a:rPr lang="ja-JP" altLang="en-US" sz="1400" dirty="0"/>
              <a:t>び外用薬ごとに１回</a:t>
            </a:r>
            <a:r>
              <a:rPr lang="en-US" altLang="ja-JP" sz="1400" dirty="0"/>
              <a:t>14</a:t>
            </a:r>
            <a:r>
              <a:rPr lang="ja-JP" altLang="en-US" sz="1400" dirty="0"/>
              <a:t>日分、</a:t>
            </a:r>
            <a:r>
              <a:rPr lang="en-US" altLang="ja-JP" sz="1400" dirty="0"/>
              <a:t>30</a:t>
            </a:r>
            <a:r>
              <a:rPr lang="ja-JP" altLang="en-US" sz="1400" dirty="0"/>
              <a:t>日分又は</a:t>
            </a:r>
            <a:r>
              <a:rPr lang="en-US" altLang="ja-JP" sz="1400" dirty="0"/>
              <a:t>90</a:t>
            </a:r>
            <a:r>
              <a:rPr lang="ja-JP" altLang="en-US" sz="1400" dirty="0"/>
              <a:t>日分を限度とする。</a:t>
            </a:r>
          </a:p>
        </p:txBody>
      </p:sp>
      <p:pic>
        <p:nvPicPr>
          <p:cNvPr id="6" name="図 5">
            <a:extLst>
              <a:ext uri="{FF2B5EF4-FFF2-40B4-BE49-F238E27FC236}">
                <a16:creationId xmlns:a16="http://schemas.microsoft.com/office/drawing/2014/main" id="{0C565A8B-99D6-0B25-4D65-680B44C9B343}"/>
              </a:ext>
            </a:extLst>
          </p:cNvPr>
          <p:cNvPicPr>
            <a:picLocks noChangeAspect="1"/>
          </p:cNvPicPr>
          <p:nvPr/>
        </p:nvPicPr>
        <p:blipFill>
          <a:blip r:embed="rId2"/>
          <a:stretch>
            <a:fillRect/>
          </a:stretch>
        </p:blipFill>
        <p:spPr>
          <a:xfrm>
            <a:off x="8860995" y="1670460"/>
            <a:ext cx="2048305" cy="2053401"/>
          </a:xfrm>
          <a:prstGeom prst="rect">
            <a:avLst/>
          </a:prstGeom>
        </p:spPr>
      </p:pic>
    </p:spTree>
    <p:extLst>
      <p:ext uri="{BB962C8B-B14F-4D97-AF65-F5344CB8AC3E}">
        <p14:creationId xmlns:p14="http://schemas.microsoft.com/office/powerpoint/2010/main" val="29458479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183</TotalTime>
  <Words>162</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投薬についての当院からのお知らせ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投薬についての当院からのお知らせ</dc:title>
  <dc:creator>s-nakazawa</dc:creator>
  <cp:lastModifiedBy>s-nakazawa</cp:lastModifiedBy>
  <cp:revision>7</cp:revision>
  <dcterms:created xsi:type="dcterms:W3CDTF">2024-03-29T04:18:17Z</dcterms:created>
  <dcterms:modified xsi:type="dcterms:W3CDTF">2024-05-31T00:50:05Z</dcterms:modified>
</cp:coreProperties>
</file>